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IBM Plex Sans"/>
      <p:regular r:id="rId21"/>
      <p:bold r:id="rId22"/>
      <p:italic r:id="rId23"/>
      <p:boldItalic r:id="rId24"/>
    </p:embeddedFont>
    <p:embeddedFont>
      <p:font typeface="IBM Plex Sans Medium"/>
      <p:regular r:id="rId25"/>
      <p:bold r:id="rId26"/>
      <p:italic r:id="rId27"/>
      <p:boldItalic r:id="rId28"/>
    </p:embeddedFont>
    <p:embeddedFont>
      <p:font typeface="IBM Plex Sans SemiBold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E0AF7A3-B0CB-4684-A448-074AF1606AEC}">
  <a:tblStyle styleId="{8E0AF7A3-B0CB-4684-A448-074AF1606A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IBMPlexSans-bold.fntdata"/><Relationship Id="rId21" Type="http://schemas.openxmlformats.org/officeDocument/2006/relationships/font" Target="fonts/IBMPlexSans-regular.fntdata"/><Relationship Id="rId24" Type="http://schemas.openxmlformats.org/officeDocument/2006/relationships/font" Target="fonts/IBMPlexSans-boldItalic.fntdata"/><Relationship Id="rId23" Type="http://schemas.openxmlformats.org/officeDocument/2006/relationships/font" Target="fonts/IBMPlex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IBMPlexSansMedium-bold.fntdata"/><Relationship Id="rId25" Type="http://schemas.openxmlformats.org/officeDocument/2006/relationships/font" Target="fonts/IBMPlexSansMedium-regular.fntdata"/><Relationship Id="rId28" Type="http://schemas.openxmlformats.org/officeDocument/2006/relationships/font" Target="fonts/IBMPlexSansMedium-boldItalic.fntdata"/><Relationship Id="rId27" Type="http://schemas.openxmlformats.org/officeDocument/2006/relationships/font" Target="fonts/IBMPlexSansMedium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IBMPlexSans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SansSemiBold-italic.fntdata"/><Relationship Id="rId30" Type="http://schemas.openxmlformats.org/officeDocument/2006/relationships/font" Target="fonts/IBMPlexSansSemiBo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IBMPlexSansSemiBold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f842b703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g12f842b703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1ce0034f5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21ce0034f5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221ce0034f5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1ce0034f5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21ce0034f5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221ce0034f5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8b6a60db3d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18b6a60db3d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63b290b71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1463b290b71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805bbe4d3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13805bbe4d3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f842b7035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12f842b7035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f842b7035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g12f842b7035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75233ec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75233ec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1ce0034f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221ce0034f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f842b7035_0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2f842b7035_0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12f842b7035_0_1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ba31db576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8ba31db576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e33aa2359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8e33aa2359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18e33aa2359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1ce0034f5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221ce0034f5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rgbClr val="826BE9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3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rgbClr val="826BE9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5394" y="724988"/>
            <a:ext cx="8151224" cy="3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 txBox="1"/>
          <p:nvPr>
            <p:ph type="ctrTitle"/>
          </p:nvPr>
        </p:nvSpPr>
        <p:spPr>
          <a:xfrm>
            <a:off x="3165231" y="1553428"/>
            <a:ext cx="4020000" cy="20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52A"/>
              </a:buClr>
              <a:buSzPts val="3200"/>
              <a:buFont typeface="IBM Plex Sans SemiBold"/>
              <a:buNone/>
              <a:defRPr b="0" sz="3200">
                <a:solidFill>
                  <a:srgbClr val="12152A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4552" y="4536221"/>
            <a:ext cx="1732496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300">
          <p15:clr>
            <a:srgbClr val="FBAE40"/>
          </p15:clr>
        </p15:guide>
        <p15:guide id="2" pos="431">
          <p15:clr>
            <a:srgbClr val="FBAE40"/>
          </p15:clr>
        </p15:guide>
        <p15:guide id="3" pos="5567">
          <p15:clr>
            <a:srgbClr val="FBAE40"/>
          </p15:clr>
        </p15:guide>
        <p15:guide id="4" orient="horz" pos="44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>
  <p:cSld name="Объект с подписью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629841" y="1914525"/>
            <a:ext cx="2949000" cy="2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0" name="Google Shape;60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Два объекта">
  <p:cSld name="2_Два объекта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826B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6BE9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/>
        </p:nvSpPr>
        <p:spPr>
          <a:xfrm>
            <a:off x="4051634" y="5441282"/>
            <a:ext cx="68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1" name="Google Shape;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4552" y="382222"/>
            <a:ext cx="1732496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 txBox="1"/>
          <p:nvPr/>
        </p:nvSpPr>
        <p:spPr>
          <a:xfrm>
            <a:off x="287450" y="2571750"/>
            <a:ext cx="20454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Python Start</a:t>
            </a:r>
            <a:endParaRPr b="0" i="0" sz="17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287450" y="1382575"/>
            <a:ext cx="79944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своего модуля</a:t>
            </a:r>
            <a:endParaRPr b="1" sz="3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287456" y="4498875"/>
            <a:ext cx="21822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" sz="17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№</a:t>
            </a:r>
            <a:r>
              <a:rPr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49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76" name="Google Shape;7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8896" y="2326946"/>
            <a:ext cx="2432415" cy="2422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9" name="Google Shape;149;p26"/>
          <p:cNvSpPr txBox="1"/>
          <p:nvPr/>
        </p:nvSpPr>
        <p:spPr>
          <a:xfrm>
            <a:off x="4572000" y="1428900"/>
            <a:ext cx="4533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99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38100" y="439525"/>
            <a:ext cx="91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"/>
          <p:cNvSpPr txBox="1"/>
          <p:nvPr/>
        </p:nvSpPr>
        <p:spPr>
          <a:xfrm>
            <a:off x="1208750" y="370225"/>
            <a:ext cx="2027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826BE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Openpyxl</a:t>
            </a:r>
            <a:endParaRPr sz="2300">
              <a:solidFill>
                <a:srgbClr val="826BE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000" y="1477912"/>
            <a:ext cx="3571200" cy="26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462100" y="1389325"/>
            <a:ext cx="3867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0BA2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— </a:t>
            </a:r>
            <a:r>
              <a:rPr lang="ru" sz="1600">
                <a:solidFill>
                  <a:srgbClr val="40BA2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специальный модуль для работы с файлами с расширениями xlsx/xlsm/xltx/xltm.</a:t>
            </a:r>
            <a:endParaRPr sz="1600">
              <a:solidFill>
                <a:srgbClr val="40BA2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303650" y="1877375"/>
            <a:ext cx="38379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0BA2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1" name="Google Shape;161;p27"/>
          <p:cNvSpPr txBox="1"/>
          <p:nvPr/>
        </p:nvSpPr>
        <p:spPr>
          <a:xfrm>
            <a:off x="4572000" y="1428900"/>
            <a:ext cx="4533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99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38100" y="439525"/>
            <a:ext cx="91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1208750" y="370225"/>
            <a:ext cx="2027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826BE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Openpyxl</a:t>
            </a:r>
            <a:endParaRPr sz="2300">
              <a:solidFill>
                <a:srgbClr val="826BE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000" y="1477912"/>
            <a:ext cx="3571200" cy="26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432225" y="1065038"/>
            <a:ext cx="3837900" cy="3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40BA2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Основные возможности библиотеки:</a:t>
            </a:r>
            <a:endParaRPr b="1" sz="1500">
              <a:solidFill>
                <a:srgbClr val="40BA2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0BA2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BA21"/>
              </a:buClr>
              <a:buSzPts val="1500"/>
              <a:buFont typeface="IBM Plex Sans Medium"/>
              <a:buChar char="❏"/>
            </a:pPr>
            <a:r>
              <a:rPr lang="ru" sz="1500">
                <a:solidFill>
                  <a:srgbClr val="40BA2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Чтение и запись данных в ячейки и диапазоны ячеек.</a:t>
            </a:r>
            <a:endParaRPr sz="1500">
              <a:solidFill>
                <a:srgbClr val="40BA2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BA21"/>
              </a:buClr>
              <a:buSzPts val="1500"/>
              <a:buFont typeface="IBM Plex Sans Medium"/>
              <a:buChar char="❏"/>
            </a:pPr>
            <a:r>
              <a:rPr lang="ru" sz="1500">
                <a:solidFill>
                  <a:srgbClr val="40BA2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Работа с форматированием ячеек, таким как шрифты, цвета, границы и т.д.</a:t>
            </a:r>
            <a:endParaRPr sz="1500">
              <a:solidFill>
                <a:srgbClr val="40BA2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BA21"/>
              </a:buClr>
              <a:buSzPts val="1500"/>
              <a:buFont typeface="IBM Plex Sans Medium"/>
              <a:buChar char="❏"/>
            </a:pPr>
            <a:r>
              <a:rPr lang="ru" sz="1500">
                <a:solidFill>
                  <a:srgbClr val="40BA2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Создание и удаление листов.</a:t>
            </a:r>
            <a:endParaRPr sz="1500">
              <a:solidFill>
                <a:srgbClr val="40BA2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BA21"/>
              </a:buClr>
              <a:buSzPts val="1500"/>
              <a:buFont typeface="IBM Plex Sans Medium"/>
              <a:buChar char="❏"/>
            </a:pPr>
            <a:r>
              <a:rPr lang="ru" sz="1500">
                <a:solidFill>
                  <a:srgbClr val="40BA2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Работа с формулами в ячейках.</a:t>
            </a:r>
            <a:endParaRPr sz="1500">
              <a:solidFill>
                <a:srgbClr val="40BA2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BA21"/>
              </a:buClr>
              <a:buSzPts val="1500"/>
              <a:buFont typeface="IBM Plex Sans Medium"/>
              <a:buChar char="❏"/>
            </a:pPr>
            <a:r>
              <a:rPr lang="ru" sz="1500">
                <a:solidFill>
                  <a:srgbClr val="40BA2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Работа с изображениями и графиками</a:t>
            </a:r>
            <a:endParaRPr sz="1500">
              <a:solidFill>
                <a:srgbClr val="40BA2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6BE9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/>
          <p:nvPr/>
        </p:nvSpPr>
        <p:spPr>
          <a:xfrm>
            <a:off x="1143" y="0"/>
            <a:ext cx="9141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1937573" y="2133145"/>
            <a:ext cx="776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Расскажите о своих впечатлениях!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6BE9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/>
          <p:nvPr/>
        </p:nvSpPr>
        <p:spPr>
          <a:xfrm>
            <a:off x="1143" y="0"/>
            <a:ext cx="9141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543053" y="1375145"/>
            <a:ext cx="8019600" cy="3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620848" y="1375145"/>
            <a:ext cx="776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дальше?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543051" y="2175450"/>
            <a:ext cx="637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BM Plex Sans Medium"/>
              <a:buChar char="-"/>
            </a:pPr>
            <a:r>
              <a:rPr lang="ru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</a:t>
            </a:r>
            <a:r>
              <a:rPr lang="ru" sz="15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Научимся работать со сторонними API через GET-запросы!</a:t>
            </a:r>
            <a:endParaRPr sz="15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6BE9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73943" y="86400"/>
            <a:ext cx="9141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689998" y="1006145"/>
            <a:ext cx="776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Домашняя работа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792773" y="1711357"/>
            <a:ext cx="77640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❏"/>
            </a:pPr>
            <a:r>
              <a:rPr lang="ru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Дополнить модуль функцией множественного выбора языка пароля. 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❏"/>
            </a:pPr>
            <a:r>
              <a:rPr lang="ru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Добавить документацию к вашему модулю.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Если у вас есть желание дополнить свой модуль дополнительными </a:t>
            </a:r>
            <a:endParaRPr sz="15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полезными функциями, то смело можете дополнять ! </a:t>
            </a:r>
            <a:br>
              <a:rPr lang="ru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r>
              <a:rPr lang="ru" sz="15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Это будет огромным  плюсом !</a:t>
            </a:r>
            <a:endParaRPr sz="15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ctrTitle"/>
          </p:nvPr>
        </p:nvSpPr>
        <p:spPr>
          <a:xfrm>
            <a:off x="3165231" y="1553428"/>
            <a:ext cx="4020000" cy="20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52A"/>
              </a:buClr>
              <a:buSzPts val="3200"/>
              <a:buFont typeface="IBM Plex Sans SemiBold"/>
              <a:buNone/>
            </a:pPr>
            <a:r>
              <a:rPr lang="ru">
                <a:solidFill>
                  <a:srgbClr val="40BA21"/>
                </a:solidFill>
              </a:rPr>
              <a:t>Проверка связи</a:t>
            </a:r>
            <a:endParaRPr>
              <a:solidFill>
                <a:srgbClr val="40BA21"/>
              </a:solidFill>
            </a:endParaRPr>
          </a:p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6BE9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/>
          <p:nvPr/>
        </p:nvSpPr>
        <p:spPr>
          <a:xfrm>
            <a:off x="1143" y="0"/>
            <a:ext cx="9141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543053" y="1375145"/>
            <a:ext cx="8019600" cy="3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" name="Google Shape;89;p19"/>
          <p:cNvSpPr txBox="1"/>
          <p:nvPr/>
        </p:nvSpPr>
        <p:spPr>
          <a:xfrm>
            <a:off x="690098" y="1375145"/>
            <a:ext cx="776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этом занятии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690100" y="2156803"/>
            <a:ext cx="77640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❏"/>
            </a:pPr>
            <a:r>
              <a:rPr lang="ru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создадим собственный модуль для генерации паролей с кучей крутых фич!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6BE9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24" y="0"/>
            <a:ext cx="84385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3426625" y="3061925"/>
            <a:ext cx="410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0BA2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Проверка домашнего задания</a:t>
            </a:r>
            <a:endParaRPr sz="2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6BE9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>
            <a:off x="1143" y="0"/>
            <a:ext cx="9141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543053" y="1375145"/>
            <a:ext cx="8019600" cy="3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5" name="Google Shape;105;p21"/>
          <p:cNvSpPr txBox="1"/>
          <p:nvPr/>
        </p:nvSpPr>
        <p:spPr>
          <a:xfrm>
            <a:off x="670848" y="1174870"/>
            <a:ext cx="776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Вопросы: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690000" y="1865503"/>
            <a:ext cx="77640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❏"/>
            </a:pPr>
            <a:r>
              <a:rPr lang="ru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модуль?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❏"/>
            </a:pPr>
            <a:r>
              <a:rPr lang="ru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чего нужен import?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❏"/>
            </a:pPr>
            <a:r>
              <a:rPr lang="ru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Какие встроенные атрибуты модулей вы помните?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4" name="Google Shape;114;p22"/>
          <p:cNvSpPr txBox="1"/>
          <p:nvPr/>
        </p:nvSpPr>
        <p:spPr>
          <a:xfrm>
            <a:off x="171375" y="581475"/>
            <a:ext cx="47154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" sz="2500">
                <a:solidFill>
                  <a:srgbClr val="12152A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Модуль для генерации паролей </a:t>
            </a:r>
            <a:endParaRPr sz="2500">
              <a:solidFill>
                <a:srgbClr val="12152A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425" y="1934725"/>
            <a:ext cx="3179475" cy="21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/>
        </p:nvSpPr>
        <p:spPr>
          <a:xfrm>
            <a:off x="456975" y="1568775"/>
            <a:ext cx="39369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Char char="❏"/>
            </a:pPr>
            <a:r>
              <a:rPr lang="ru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Генерация пароля для конкретных целей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Char char="❏"/>
            </a:pPr>
            <a:r>
              <a:rPr lang="ru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Генерация определенного количества паролей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Char char="❏"/>
            </a:pPr>
            <a:r>
              <a:rPr lang="ru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Функция проверки стойкости пароля 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Char char="❏"/>
            </a:pPr>
            <a:r>
              <a:rPr lang="ru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Сохранение пароля в Excel таблицах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2" name="Google Shape;122;p23"/>
          <p:cNvSpPr txBox="1"/>
          <p:nvPr/>
        </p:nvSpPr>
        <p:spPr>
          <a:xfrm>
            <a:off x="577800" y="1507375"/>
            <a:ext cx="798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2933125" y="168400"/>
            <a:ext cx="279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826BE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Модуль string</a:t>
            </a:r>
            <a:endParaRPr sz="1100">
              <a:solidFill>
                <a:srgbClr val="826BE9"/>
              </a:solidFill>
            </a:endParaRPr>
          </a:p>
        </p:txBody>
      </p:sp>
      <p:graphicFrame>
        <p:nvGraphicFramePr>
          <p:cNvPr id="124" name="Google Shape;124;p23"/>
          <p:cNvGraphicFramePr/>
          <p:nvPr/>
        </p:nvGraphicFramePr>
        <p:xfrm>
          <a:off x="952500" y="96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{8E0AF7A3-B0CB-4684-A448-074AF1606AEC}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string.ascii_letters</a:t>
                      </a:r>
                      <a:endParaRPr sz="15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Конкатенация ascii_lowercase и ascii_uppercase</a:t>
                      </a:r>
                      <a:endParaRPr sz="15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string.ascii_lowercase</a:t>
                      </a:r>
                      <a:endParaRPr sz="15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Строчные буквы 'abcdefghijklmnopqrstuvwxyz'. </a:t>
                      </a:r>
                      <a:endParaRPr sz="15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string.ascii_uppercase</a:t>
                      </a:r>
                      <a:endParaRPr sz="15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Прописные буквы 'ABCDEFGHIJKLMNOPQRSTUVWXYZ'.</a:t>
                      </a:r>
                      <a:endParaRPr sz="15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string.digits</a:t>
                      </a:r>
                      <a:endParaRPr sz="15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Строка '0123456789'.</a:t>
                      </a:r>
                      <a:endParaRPr sz="15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string.punctuation</a:t>
                      </a:r>
                      <a:endParaRPr sz="15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наки препинания: !"#$%&amp;'()*+,-./:;&lt;=&gt;?@[\]^_{|}~.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4572000" y="1428900"/>
            <a:ext cx="4533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99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38100" y="439525"/>
            <a:ext cx="91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/>
        </p:nvSpPr>
        <p:spPr>
          <a:xfrm>
            <a:off x="1208750" y="370225"/>
            <a:ext cx="2027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826BE9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@wrapper</a:t>
            </a:r>
            <a:endParaRPr sz="2300">
              <a:solidFill>
                <a:srgbClr val="826BE9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371" y="1428900"/>
            <a:ext cx="3696855" cy="26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813075" y="1428900"/>
            <a:ext cx="29277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40BA2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– синтаксический сахар для декорирования функции. </a:t>
            </a:r>
            <a:endParaRPr sz="1500">
              <a:solidFill>
                <a:srgbClr val="40BA2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0BA2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40BA2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Применяя этот декоратор мы копируем все атрибуты функции во внутреннюю функцию-обертку.</a:t>
            </a:r>
            <a:endParaRPr sz="1800">
              <a:solidFill>
                <a:srgbClr val="40BA2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6BE9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/>
          <p:nvPr/>
        </p:nvSpPr>
        <p:spPr>
          <a:xfrm>
            <a:off x="2093" y="-70750"/>
            <a:ext cx="9141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451575" y="2352450"/>
            <a:ext cx="8390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Перерыв:)</a:t>
            </a:r>
            <a:endParaRPr sz="2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